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6" r:id="rId2"/>
    <p:sldId id="289" r:id="rId3"/>
    <p:sldId id="265" r:id="rId4"/>
    <p:sldId id="292" r:id="rId5"/>
    <p:sldId id="298" r:id="rId6"/>
    <p:sldId id="312" r:id="rId7"/>
    <p:sldId id="274" r:id="rId8"/>
    <p:sldId id="311" r:id="rId9"/>
    <p:sldId id="276" r:id="rId10"/>
    <p:sldId id="314" r:id="rId11"/>
    <p:sldId id="313" r:id="rId12"/>
    <p:sldId id="315" r:id="rId13"/>
    <p:sldId id="30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6" autoAdjust="0"/>
    <p:restoredTop sz="50000" autoAdjust="0"/>
  </p:normalViewPr>
  <p:slideViewPr>
    <p:cSldViewPr>
      <p:cViewPr varScale="1">
        <p:scale>
          <a:sx n="37" d="100"/>
          <a:sy n="37" d="100"/>
        </p:scale>
        <p:origin x="19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2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8190" y="4578013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service recovery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10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362700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1219200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service recovery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296616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10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4597306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09600"/>
          </a:xfrm>
        </p:spPr>
        <p:txBody>
          <a:bodyPr/>
          <a:lstStyle/>
          <a:p>
            <a:pPr algn="ctr"/>
            <a:r>
              <a:rPr lang="en-CA" dirty="0" smtClean="0"/>
              <a:t>Soliciting</a:t>
            </a:r>
            <a:r>
              <a:rPr lang="en-CA" dirty="0"/>
              <a:t>, tracking and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handling </a:t>
            </a:r>
            <a:r>
              <a:rPr lang="en-CA" dirty="0"/>
              <a:t>complaints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1625798"/>
            <a:ext cx="7391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</a:t>
            </a:r>
            <a:r>
              <a:rPr lang="en-US" dirty="0" smtClean="0"/>
              <a:t>it easy for customers to complain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Solicit </a:t>
            </a:r>
            <a:r>
              <a:rPr lang="en-US" dirty="0"/>
              <a:t>complaints through multiple channels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Respond </a:t>
            </a:r>
            <a:r>
              <a:rPr lang="en-US" dirty="0" smtClean="0"/>
              <a:t>quickly </a:t>
            </a:r>
            <a:r>
              <a:rPr lang="en-US" dirty="0"/>
              <a:t>to c</a:t>
            </a:r>
            <a:r>
              <a:rPr lang="en-US" dirty="0" smtClean="0"/>
              <a:t>omplaints 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Employee </a:t>
            </a:r>
            <a:r>
              <a:rPr lang="en-US" dirty="0" smtClean="0"/>
              <a:t>education and empowerment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Strategic </a:t>
            </a:r>
            <a:r>
              <a:rPr lang="en-US" dirty="0"/>
              <a:t>and financial value of complaints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/>
              <a:t>coping and problem-solving skills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Complaints viewed as operational problems, strategic </a:t>
            </a:r>
            <a:r>
              <a:rPr lang="en-US" dirty="0"/>
              <a:t>o</a:t>
            </a:r>
            <a:r>
              <a:rPr lang="en-US" dirty="0" smtClean="0"/>
              <a:t>pportunities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</a:t>
            </a:r>
            <a:r>
              <a:rPr lang="en-US" dirty="0" smtClean="0"/>
              <a:t>complaints </a:t>
            </a:r>
            <a:r>
              <a:rPr lang="en-US" dirty="0"/>
              <a:t>and </a:t>
            </a:r>
            <a:r>
              <a:rPr lang="en-US" dirty="0" smtClean="0"/>
              <a:t>complainers visible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Align </a:t>
            </a:r>
            <a:r>
              <a:rPr lang="en-US" dirty="0"/>
              <a:t>q</a:t>
            </a:r>
            <a:r>
              <a:rPr lang="en-US" dirty="0" smtClean="0"/>
              <a:t>uality measures</a:t>
            </a:r>
            <a:r>
              <a:rPr lang="en-US" dirty="0"/>
              <a:t>, p</a:t>
            </a:r>
            <a:r>
              <a:rPr lang="en-US" dirty="0" smtClean="0"/>
              <a:t>erformance reviews, compensation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Reward complainers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Stop </a:t>
            </a:r>
            <a:r>
              <a:rPr lang="en-US" dirty="0" smtClean="0"/>
              <a:t>calling </a:t>
            </a:r>
            <a:r>
              <a:rPr lang="en-US" dirty="0"/>
              <a:t>t</a:t>
            </a:r>
            <a:r>
              <a:rPr lang="en-US" dirty="0" smtClean="0"/>
              <a:t>hem ‘complainers</a:t>
            </a:r>
            <a:r>
              <a:rPr lang="en-US" dirty="0"/>
              <a:t>’!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56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Reasons </a:t>
            </a:r>
            <a:r>
              <a:rPr lang="en-US" dirty="0" smtClean="0"/>
              <a:t>and criteria </a:t>
            </a:r>
            <a:br>
              <a:rPr lang="en-US" dirty="0" smtClean="0"/>
            </a:br>
            <a:r>
              <a:rPr lang="en-US" dirty="0" smtClean="0"/>
              <a:t>for service guarantees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6576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 smtClean="0"/>
              <a:t>Table 10.1</a:t>
            </a:r>
            <a:r>
              <a:rPr lang="en-US" sz="1200" dirty="0"/>
              <a:t> </a:t>
            </a:r>
            <a:r>
              <a:rPr lang="en-US" sz="1200" dirty="0" smtClean="0"/>
              <a:t>(Source</a:t>
            </a:r>
            <a:r>
              <a:rPr lang="en-US" sz="1200" dirty="0"/>
              <a:t>: based on Hart, 1990; </a:t>
            </a:r>
            <a:r>
              <a:rPr lang="en-US" sz="1200" dirty="0" err="1"/>
              <a:t>Zeithaml</a:t>
            </a:r>
            <a:r>
              <a:rPr lang="en-US" sz="1200" dirty="0"/>
              <a:t> et al, 2007)</a:t>
            </a:r>
          </a:p>
          <a:p>
            <a:pPr algn="r"/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0435"/>
            <a:ext cx="6553200" cy="54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051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Service guarantee impacts on </a:t>
            </a:r>
            <a:r>
              <a:rPr lang="en-CA" dirty="0"/>
              <a:t>marketing and </a:t>
            </a:r>
            <a:r>
              <a:rPr lang="en-CA" dirty="0" smtClean="0"/>
              <a:t>operations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667000" y="6379995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b="1" dirty="0" smtClean="0"/>
              <a:t>Figure 10.3</a:t>
            </a:r>
            <a:r>
              <a:rPr lang="en-US" sz="1200" dirty="0" smtClean="0"/>
              <a:t> (</a:t>
            </a:r>
            <a:r>
              <a:rPr lang="en-US" sz="1200" dirty="0" err="1" smtClean="0"/>
              <a:t>Kandampully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err="1"/>
              <a:t>Duddy</a:t>
            </a:r>
            <a:r>
              <a:rPr lang="en-US" sz="1200" dirty="0"/>
              <a:t>, 2001, pp. 36)</a:t>
            </a:r>
          </a:p>
          <a:p>
            <a:r>
              <a:rPr lang="en-US" sz="12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20809"/>
            <a:ext cx="8305800" cy="55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39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113520" cy="609600"/>
          </a:xfrm>
        </p:spPr>
        <p:txBody>
          <a:bodyPr/>
          <a:lstStyle/>
          <a:p>
            <a:pPr algn="ctr"/>
            <a:r>
              <a:rPr lang="en-US" dirty="0"/>
              <a:t>Case Study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CA" sz="2800" dirty="0" smtClean="0"/>
              <a:t>Climbing </a:t>
            </a:r>
            <a:r>
              <a:rPr lang="en-CA" sz="2800" dirty="0"/>
              <a:t>the curve of customer service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49298" y="2070893"/>
            <a:ext cx="756610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Remote and ‘exotic’ location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Rich </a:t>
            </a:r>
            <a:r>
              <a:rPr lang="en-US" sz="1600" dirty="0"/>
              <a:t>historical </a:t>
            </a:r>
            <a:r>
              <a:rPr lang="en-US" sz="1600" dirty="0" smtClean="0"/>
              <a:t>background, distinct culture </a:t>
            </a:r>
            <a:r>
              <a:rPr lang="en-US" sz="1600" dirty="0"/>
              <a:t>and customs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Lush scenery, hot </a:t>
            </a:r>
            <a:r>
              <a:rPr lang="en-US" sz="1600" dirty="0"/>
              <a:t>springs, volcanic </a:t>
            </a:r>
            <a:r>
              <a:rPr lang="en-US" sz="1600" dirty="0" smtClean="0"/>
              <a:t>gardens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Award winning service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Private </a:t>
            </a:r>
            <a:r>
              <a:rPr lang="en-US" sz="1600" dirty="0"/>
              <a:t>butlers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‘</a:t>
            </a:r>
            <a:r>
              <a:rPr lang="en-US" sz="1600" dirty="0" err="1" smtClean="0"/>
              <a:t>Romanceologists</a:t>
            </a:r>
            <a:r>
              <a:rPr lang="en-US" sz="1600" dirty="0" smtClean="0"/>
              <a:t>’ 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Minimizing </a:t>
            </a:r>
            <a:r>
              <a:rPr lang="en-US" sz="1600" dirty="0"/>
              <a:t>service failure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Intensive </a:t>
            </a:r>
            <a:r>
              <a:rPr lang="en-US" sz="1600" dirty="0" smtClean="0"/>
              <a:t>training, cultural nuances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Researching clients</a:t>
            </a:r>
            <a:r>
              <a:rPr lang="en-US" sz="1600" dirty="0"/>
              <a:t>’ needs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‘Lineup’ </a:t>
            </a:r>
            <a:r>
              <a:rPr lang="en-US" sz="1600" dirty="0" smtClean="0"/>
              <a:t>tradition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Maximize service recovery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Water </a:t>
            </a:r>
            <a:r>
              <a:rPr lang="en-US" sz="1600" dirty="0"/>
              <a:t>rescues </a:t>
            </a:r>
            <a:endParaRPr lang="en-US" sz="1600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Lost items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$2,000 in discretionary spending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257300" y="1181595"/>
            <a:ext cx="765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i="1" dirty="0" smtClean="0"/>
              <a:t>Ritz-Carlton, Hainan China:  </a:t>
            </a:r>
            <a:r>
              <a:rPr lang="en-CA" i="1" dirty="0"/>
              <a:t>Our whole </a:t>
            </a:r>
            <a:r>
              <a:rPr lang="en-CA" i="1" dirty="0" smtClean="0"/>
              <a:t>philosophy… our service </a:t>
            </a:r>
            <a:r>
              <a:rPr lang="en-CA" i="1" dirty="0"/>
              <a:t>and our gold standard i</a:t>
            </a:r>
            <a:r>
              <a:rPr lang="en-CA" i="1" dirty="0" smtClean="0"/>
              <a:t>s </a:t>
            </a:r>
            <a:r>
              <a:rPr lang="en-CA" i="1" dirty="0"/>
              <a:t>the same here as our other </a:t>
            </a:r>
            <a:r>
              <a:rPr lang="en-CA" i="1" dirty="0" smtClean="0"/>
              <a:t>hotels.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657600"/>
            <a:ext cx="2082800" cy="29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Definition of service recovery and recent studies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Service </a:t>
            </a:r>
            <a:r>
              <a:rPr lang="en-US" b="0" dirty="0"/>
              <a:t>recovery </a:t>
            </a:r>
            <a:r>
              <a:rPr lang="en-US" b="0" dirty="0" smtClean="0"/>
              <a:t>paradox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recovery </a:t>
            </a:r>
            <a:r>
              <a:rPr lang="en-US" b="0" dirty="0"/>
              <a:t>process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Consequences </a:t>
            </a:r>
            <a:r>
              <a:rPr lang="en-US" b="0" dirty="0"/>
              <a:t>of an effective recovery </a:t>
            </a:r>
            <a:r>
              <a:rPr lang="en-US" b="0" dirty="0" smtClean="0"/>
              <a:t>process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Recovery via social </a:t>
            </a:r>
            <a:r>
              <a:rPr lang="en-US" b="0" dirty="0" smtClean="0"/>
              <a:t>media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Guidelines for soliciting, tracking and handling </a:t>
            </a:r>
            <a:r>
              <a:rPr lang="en-US" b="0" dirty="0" smtClean="0"/>
              <a:t>complaints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Reasons </a:t>
            </a:r>
            <a:r>
              <a:rPr lang="en-US" b="0" dirty="0"/>
              <a:t>and criteria </a:t>
            </a:r>
            <a:r>
              <a:rPr lang="en-US" b="0" dirty="0" smtClean="0"/>
              <a:t>for </a:t>
            </a:r>
            <a:r>
              <a:rPr lang="en-US" b="0" dirty="0"/>
              <a:t>service </a:t>
            </a:r>
            <a:r>
              <a:rPr lang="en-US" b="0" dirty="0" smtClean="0"/>
              <a:t>guarantees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Service guarantee </a:t>
            </a:r>
            <a:r>
              <a:rPr lang="en-US" b="0" dirty="0" smtClean="0"/>
              <a:t>impacts</a:t>
            </a:r>
            <a:r>
              <a:rPr lang="en-US" b="0" dirty="0"/>
              <a:t/>
            </a:r>
            <a:br>
              <a:rPr lang="en-US" b="0" dirty="0"/>
            </a:br>
            <a:endParaRPr lang="en-CA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304800"/>
            <a:ext cx="768713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S</a:t>
            </a:r>
            <a:r>
              <a:rPr lang="en-CA" sz="2800" dirty="0" smtClean="0"/>
              <a:t>olving </a:t>
            </a:r>
            <a:r>
              <a:rPr lang="en-CA" sz="2800" dirty="0"/>
              <a:t>problems for travelers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8153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 </a:t>
            </a:r>
            <a:r>
              <a:rPr lang="en-US" sz="2000" i="1" dirty="0" smtClean="0"/>
              <a:t>Fix it, plus one.</a:t>
            </a:r>
            <a:endParaRPr lang="en-US" sz="2000" i="1" dirty="0"/>
          </a:p>
          <a:p>
            <a:r>
              <a:rPr lang="en-US" sz="2000" i="1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331" y="1850886"/>
            <a:ext cx="768713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No </a:t>
            </a:r>
            <a:r>
              <a:rPr lang="en-CA" dirty="0" smtClean="0"/>
              <a:t>‘passing </a:t>
            </a:r>
            <a:r>
              <a:rPr lang="en-CA" dirty="0"/>
              <a:t>the </a:t>
            </a:r>
            <a:r>
              <a:rPr lang="en-CA" dirty="0" smtClean="0"/>
              <a:t>buck’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Positive feedback and </a:t>
            </a:r>
            <a:r>
              <a:rPr lang="en-CA" dirty="0" smtClean="0"/>
              <a:t>word </a:t>
            </a:r>
            <a:r>
              <a:rPr lang="en-CA" dirty="0"/>
              <a:t>of </a:t>
            </a:r>
            <a:r>
              <a:rPr lang="en-CA" dirty="0" smtClean="0"/>
              <a:t>mouth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Anticipating </a:t>
            </a:r>
            <a:r>
              <a:rPr lang="en-CA" dirty="0"/>
              <a:t>service problems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recovery training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Case studies, role plays, letters of </a:t>
            </a:r>
            <a:r>
              <a:rPr lang="en-CA" dirty="0" smtClean="0"/>
              <a:t>complaints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Solve </a:t>
            </a:r>
            <a:r>
              <a:rPr lang="en-CA" dirty="0" smtClean="0"/>
              <a:t>immediate </a:t>
            </a:r>
            <a:r>
              <a:rPr lang="en-CA" dirty="0"/>
              <a:t>problem and </a:t>
            </a:r>
            <a:r>
              <a:rPr lang="en-CA" dirty="0" smtClean="0"/>
              <a:t>‘a </a:t>
            </a:r>
            <a:r>
              <a:rPr lang="en-CA" dirty="0"/>
              <a:t>bit </a:t>
            </a:r>
            <a:r>
              <a:rPr lang="en-CA" dirty="0" smtClean="0"/>
              <a:t>extra’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Encourage guest </a:t>
            </a:r>
            <a:r>
              <a:rPr lang="en-CA" dirty="0"/>
              <a:t>feedback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Determine </a:t>
            </a:r>
            <a:r>
              <a:rPr lang="en-CA" dirty="0"/>
              <a:t>what the customer values 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Determine future prevention </a:t>
            </a:r>
            <a:r>
              <a:rPr lang="en-CA" dirty="0"/>
              <a:t>strategies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1026" name="Picture 2" descr="C:\Users\Karen\AppData\Local\Microsoft\Windows\Temporary Internet Files\Content.IE5\Z3J6E6Q7\PaulHudsonCh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r="11949"/>
          <a:stretch/>
        </p:blipFill>
        <p:spPr bwMode="auto">
          <a:xfrm>
            <a:off x="6703054" y="3810000"/>
            <a:ext cx="2055414" cy="2879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325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dirty="0"/>
              <a:t>Service r</a:t>
            </a:r>
            <a:r>
              <a:rPr lang="en-CA" dirty="0" smtClean="0"/>
              <a:t>ecovery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467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i="1" dirty="0"/>
              <a:t>T</a:t>
            </a:r>
            <a:r>
              <a:rPr lang="en-CA" i="1" dirty="0" smtClean="0"/>
              <a:t>he </a:t>
            </a:r>
            <a:r>
              <a:rPr lang="en-CA" i="1" dirty="0"/>
              <a:t>process by which a company attempts to rectify </a:t>
            </a:r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i="1" dirty="0" smtClean="0"/>
              <a:t>a service </a:t>
            </a:r>
            <a:r>
              <a:rPr lang="en-CA" i="1" dirty="0"/>
              <a:t>delivery </a:t>
            </a:r>
            <a:r>
              <a:rPr lang="en-CA" i="1" dirty="0" smtClean="0"/>
              <a:t>failure.</a:t>
            </a:r>
            <a:endParaRPr lang="en-US" i="1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Studies inconclusive, findings contradictory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Tour </a:t>
            </a:r>
            <a:r>
              <a:rPr lang="en-US" dirty="0"/>
              <a:t>operating </a:t>
            </a:r>
            <a:r>
              <a:rPr lang="en-US" dirty="0" smtClean="0"/>
              <a:t>sector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Schoefer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Ennew</a:t>
            </a:r>
            <a:r>
              <a:rPr lang="en-US" sz="1600" dirty="0"/>
              <a:t>, 2004; Smith &amp; Bolton, 1998)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 </a:t>
            </a:r>
            <a:r>
              <a:rPr lang="en-US" dirty="0" smtClean="0"/>
              <a:t>Hotel </a:t>
            </a:r>
            <a:r>
              <a:rPr lang="en-US" dirty="0"/>
              <a:t>industry and service recovery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Recovery, satisfaction and repeat patronage 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Leong, Kim &amp; Ham, </a:t>
            </a:r>
            <a:r>
              <a:rPr lang="en-US" sz="1600" dirty="0" smtClean="0"/>
              <a:t>2002; Lewis </a:t>
            </a:r>
            <a:r>
              <a:rPr lang="en-US" sz="1600" dirty="0"/>
              <a:t>&amp; McCann, </a:t>
            </a:r>
            <a:r>
              <a:rPr lang="en-US" sz="1600" dirty="0" smtClean="0"/>
              <a:t>2004; </a:t>
            </a:r>
            <a:br>
              <a:rPr lang="en-US" sz="1600" dirty="0" smtClean="0"/>
            </a:br>
            <a:r>
              <a:rPr lang="en-US" sz="1600" dirty="0" smtClean="0"/>
              <a:t>O’Neill </a:t>
            </a:r>
            <a:r>
              <a:rPr lang="en-US" sz="1600" dirty="0"/>
              <a:t>&amp; </a:t>
            </a:r>
            <a:r>
              <a:rPr lang="en-US" sz="1600" dirty="0" err="1"/>
              <a:t>Mattila</a:t>
            </a:r>
            <a:r>
              <a:rPr lang="en-US" sz="1600" dirty="0"/>
              <a:t>, </a:t>
            </a:r>
            <a:r>
              <a:rPr lang="en-US" sz="1600" dirty="0" smtClean="0"/>
              <a:t>2004; </a:t>
            </a:r>
            <a:r>
              <a:rPr lang="en-US" sz="1600" dirty="0" err="1" smtClean="0"/>
              <a:t>Yavas</a:t>
            </a:r>
            <a:r>
              <a:rPr lang="en-US" sz="1600" dirty="0" smtClean="0"/>
              <a:t> </a:t>
            </a:r>
            <a:r>
              <a:rPr lang="en-US" sz="1600" dirty="0"/>
              <a:t>et al., 2004)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 </a:t>
            </a:r>
            <a:r>
              <a:rPr lang="en-US" dirty="0" smtClean="0"/>
              <a:t>Restaurant </a:t>
            </a:r>
            <a:r>
              <a:rPr lang="en-US" dirty="0"/>
              <a:t>and fast-food sector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Customer </a:t>
            </a:r>
            <a:r>
              <a:rPr lang="en-US" dirty="0" smtClean="0"/>
              <a:t>expectations and loyalty, perceptions of significance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Hoffman, Kelley &amp; </a:t>
            </a:r>
            <a:r>
              <a:rPr lang="en-US" sz="1600" dirty="0" err="1"/>
              <a:t>Rotalsky</a:t>
            </a:r>
            <a:r>
              <a:rPr lang="en-US" sz="1600" dirty="0"/>
              <a:t>, 1995; Leong &amp; Kim, </a:t>
            </a:r>
            <a:r>
              <a:rPr lang="en-US" sz="1600" dirty="0" smtClean="0"/>
              <a:t>2002; </a:t>
            </a:r>
            <a:br>
              <a:rPr lang="en-US" sz="1600" dirty="0" smtClean="0"/>
            </a:br>
            <a:r>
              <a:rPr lang="en-US" sz="1600" dirty="0" err="1" smtClean="0"/>
              <a:t>Sundaram</a:t>
            </a:r>
            <a:r>
              <a:rPr lang="en-US" sz="1600" dirty="0"/>
              <a:t>, </a:t>
            </a:r>
            <a:r>
              <a:rPr lang="en-US" sz="1600" dirty="0" err="1"/>
              <a:t>Jurowski</a:t>
            </a:r>
            <a:r>
              <a:rPr lang="en-US" sz="1600" dirty="0"/>
              <a:t> &amp; Webster, 1997) </a:t>
            </a:r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service recovery paradox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3854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200" b="1" dirty="0" smtClean="0"/>
              <a:t>Figure 10.1</a:t>
            </a:r>
            <a:r>
              <a:rPr lang="en-US" sz="1200" dirty="0" smtClean="0"/>
              <a:t> </a:t>
            </a:r>
            <a:r>
              <a:rPr lang="en-US" sz="1200" dirty="0"/>
              <a:t>(Source: Adapted from </a:t>
            </a:r>
            <a:r>
              <a:rPr lang="en-US" sz="1200" dirty="0" err="1"/>
              <a:t>Schindlholzer</a:t>
            </a:r>
            <a:r>
              <a:rPr lang="en-US" sz="1200" dirty="0"/>
              <a:t>, 2008) </a:t>
            </a:r>
          </a:p>
          <a:p>
            <a:pPr algn="r"/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76680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609600"/>
          </a:xfrm>
        </p:spPr>
        <p:txBody>
          <a:bodyPr/>
          <a:lstStyle/>
          <a:p>
            <a:pPr algn="ctr"/>
            <a:r>
              <a:rPr lang="en-US" dirty="0"/>
              <a:t>Service recovery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1" y="1219200"/>
            <a:ext cx="70865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Apology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Frames customer’s perceptions and paves the way to recovery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Urgent reinstatement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Quick action to correct or remove problem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Empathy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Employee understanding and responsiveness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Symbolic atonement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Tangible evidence of organization’s willingness to take responsibility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Follow-up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Evaluate </a:t>
            </a:r>
            <a:r>
              <a:rPr lang="en-US" dirty="0" smtClean="0"/>
              <a:t>recovery </a:t>
            </a:r>
            <a:r>
              <a:rPr lang="en-US" dirty="0"/>
              <a:t>plan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0059" y="457200"/>
            <a:ext cx="8303941" cy="6096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consequences of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recovery process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0" y="1676400"/>
            <a:ext cx="69973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Service failures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‘</a:t>
            </a:r>
            <a:r>
              <a:rPr lang="en-CA" dirty="0"/>
              <a:t>Customer Complaint Iceberg’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Damage </a:t>
            </a:r>
            <a:r>
              <a:rPr lang="en-CA" dirty="0" smtClean="0"/>
              <a:t>to employee morale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Effective </a:t>
            </a:r>
            <a:r>
              <a:rPr lang="en-CA" dirty="0"/>
              <a:t>service recovery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Impacts customer satisfaction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Impacts perceptions </a:t>
            </a:r>
            <a:r>
              <a:rPr lang="en-CA" dirty="0"/>
              <a:t>of quality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Impacts bottom-line </a:t>
            </a:r>
            <a:r>
              <a:rPr lang="en-CA" dirty="0"/>
              <a:t>performance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Enhances customer </a:t>
            </a:r>
            <a:r>
              <a:rPr lang="en-CA" dirty="0"/>
              <a:t>loyalty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Stimulates positive </a:t>
            </a:r>
            <a:r>
              <a:rPr lang="en-CA" dirty="0"/>
              <a:t>word of mouth 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9" y="304800"/>
            <a:ext cx="8278201" cy="609600"/>
          </a:xfrm>
        </p:spPr>
        <p:txBody>
          <a:bodyPr/>
          <a:lstStyle/>
          <a:p>
            <a:pPr algn="ctr"/>
            <a:r>
              <a:rPr lang="en-CA" sz="2800" dirty="0"/>
              <a:t>The Customer Complaint Iceberg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52385" y="6097622"/>
            <a:ext cx="4388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b="1" dirty="0"/>
              <a:t>Figure 10.2</a:t>
            </a:r>
            <a:r>
              <a:rPr lang="en-CA" sz="1200" dirty="0"/>
              <a:t> (Source: based on TARP, 1979)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9046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190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81000"/>
            <a:ext cx="8305800" cy="609600"/>
          </a:xfrm>
        </p:spPr>
        <p:txBody>
          <a:bodyPr/>
          <a:lstStyle/>
          <a:p>
            <a:pPr algn="ctr"/>
            <a:r>
              <a:rPr lang="en-US" dirty="0" smtClean="0"/>
              <a:t>Service Snapshot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 smtClean="0"/>
              <a:t>Recovery via social media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03564" y="1295400"/>
            <a:ext cx="831441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In </a:t>
            </a:r>
            <a:r>
              <a:rPr lang="en-US" i="1" dirty="0"/>
              <a:t>today’s very fast evolving marketplace you can’t talk so much but you have to listen more</a:t>
            </a:r>
            <a:r>
              <a:rPr lang="en-US" i="1" dirty="0" smtClean="0"/>
              <a:t>’ </a:t>
            </a:r>
            <a:endParaRPr lang="en-US" i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Organizations </a:t>
            </a:r>
            <a:r>
              <a:rPr lang="en-US" dirty="0"/>
              <a:t>are increasingly using ‘social media listening’ to respond to consumer </a:t>
            </a:r>
            <a:r>
              <a:rPr lang="en-US" dirty="0" smtClean="0"/>
              <a:t>complaints (</a:t>
            </a:r>
            <a:r>
              <a:rPr lang="en-US" dirty="0" err="1" smtClean="0"/>
              <a:t>eg</a:t>
            </a:r>
            <a:r>
              <a:rPr lang="en-US" dirty="0" smtClean="0"/>
              <a:t>. Southwest, Marriott, G Adventures, Expedia).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</a:t>
            </a:r>
            <a:r>
              <a:rPr lang="en-US" dirty="0" smtClean="0"/>
              <a:t>fficient means by which customers can be </a:t>
            </a:r>
            <a:r>
              <a:rPr lang="en-US" dirty="0"/>
              <a:t>heard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Effective and timely problem solving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Enhancing transparency of service culture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Improves speed </a:t>
            </a:r>
            <a:r>
              <a:rPr lang="en-US" dirty="0"/>
              <a:t>of resolution and recovery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Companies </a:t>
            </a:r>
            <a:r>
              <a:rPr lang="en-US" dirty="0" smtClean="0"/>
              <a:t>are ‘part </a:t>
            </a:r>
            <a:r>
              <a:rPr lang="en-US" dirty="0"/>
              <a:t>of the </a:t>
            </a:r>
            <a:r>
              <a:rPr lang="en-US" dirty="0" smtClean="0"/>
              <a:t>conversation’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64" y="4800600"/>
            <a:ext cx="4191000" cy="20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3275</TotalTime>
  <Words>513</Words>
  <Application>Microsoft Macintosh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Solving problems for travelers</vt:lpstr>
      <vt:lpstr>  Service recovery </vt:lpstr>
      <vt:lpstr>  The service recovery paradox</vt:lpstr>
      <vt:lpstr>Service recovery process</vt:lpstr>
      <vt:lpstr>The consequences of an  effective recovery process </vt:lpstr>
      <vt:lpstr>The Customer Complaint Iceberg </vt:lpstr>
      <vt:lpstr>Service Snapshot:  Recovery via social media</vt:lpstr>
      <vt:lpstr>Soliciting, tracking and  handling complaints</vt:lpstr>
      <vt:lpstr> Reasons and criteria  for service guarantees</vt:lpstr>
      <vt:lpstr>Service guarantee impacts on marketing and operations</vt:lpstr>
      <vt:lpstr>Case Study: Climbing the curve of customer service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666</cp:revision>
  <cp:lastPrinted>1601-01-01T00:00:00Z</cp:lastPrinted>
  <dcterms:created xsi:type="dcterms:W3CDTF">2012-10-22T00:42:01Z</dcterms:created>
  <dcterms:modified xsi:type="dcterms:W3CDTF">2017-08-27T14:21:59Z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